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61" r:id="rId6"/>
    <p:sldId id="272" r:id="rId7"/>
    <p:sldId id="273" r:id="rId8"/>
    <p:sldId id="274" r:id="rId9"/>
    <p:sldId id="265" r:id="rId10"/>
    <p:sldId id="275" r:id="rId11"/>
    <p:sldId id="266" r:id="rId12"/>
    <p:sldId id="276" r:id="rId13"/>
    <p:sldId id="277" r:id="rId14"/>
    <p:sldId id="27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08EBE-9AEF-415C-824E-3CEB31035C5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DB5F7-7880-4447-AAFA-2B6DC0300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DB5F7-7880-4447-AAFA-2B6DC03005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DB5F7-7880-4447-AAFA-2B6DC03005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8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2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8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5E0F-4088-4F56-8A87-38972773332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DE09-D300-4392-9AF9-5904322D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ds.iaea.org/pgaa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574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NSDD LBNL Isotopes Project Collaboration Report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447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Richard B. Firestone</a:t>
            </a:r>
          </a:p>
          <a:p>
            <a:pPr algn="ctr"/>
            <a:r>
              <a:rPr lang="en-US" sz="2400" dirty="0" smtClean="0"/>
              <a:t>Isotopes Project, Lawrence Berkeley National Laboratory, Berkeley, CA 94720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5" y="5309294"/>
            <a:ext cx="1851918" cy="1120296"/>
          </a:xfrm>
          <a:prstGeom prst="rect">
            <a:avLst/>
          </a:prstGeom>
        </p:spPr>
      </p:pic>
      <p:pic>
        <p:nvPicPr>
          <p:cNvPr id="1026" name="Picture 2" descr="http://upload.wikimedia.org/wikipedia/en/thumb/c/ce/University_of_California_Seal.svg/200px-University_of_California_Se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06" y="507274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722290"/>
            <a:ext cx="2381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sers.llnl.gov/workshops/hec_dpssl_2012/images/logo_ni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5869442"/>
            <a:ext cx="1333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-valid.com/Images/customerlogos/llnl-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98004"/>
            <a:ext cx="14097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an-data.eu/pandata/sites/shadow.nd.rl.ac.uk.pandata/files/frm2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42296"/>
            <a:ext cx="36099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ofile.ak.fbcdn.net/hprofile-ak-snc7/373030_399248336765736_1699445318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68" y="5749970"/>
            <a:ext cx="1200150" cy="8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en/thumb/6/67/Carolinum_Logo.svg/220px-Carolinum_Logo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18" y="4169092"/>
            <a:ext cx="1257300" cy="12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ynx.uio.no/gif/clab-logo-med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69092"/>
            <a:ext cx="1528763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labexchange.com/uploads/tx_labexkunden/Forschungszentrum_Juelich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9" y="4551997"/>
            <a:ext cx="1485900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enexxus.files.wordpress.com/2012/12/iaea.jpg?w=59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765"/>
            <a:ext cx="1724025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jlab.org/div_dept/doe/images/office_of_science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416345"/>
            <a:ext cx="2286000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5019" y="3416345"/>
            <a:ext cx="163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USNDP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6" descr="http://sciencedude.ocregister.com/files/2012/03/mammot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86" y="3837622"/>
            <a:ext cx="1066800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Ignition Facility (NIF)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lasers.llnl.gov/about/missions/images/hot_hohlraum_ha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2954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192 beams of </a:t>
            </a:r>
            <a:r>
              <a:rPr lang="en-US" sz="2000" dirty="0" err="1" smtClean="0"/>
              <a:t>lazer</a:t>
            </a:r>
            <a:r>
              <a:rPr lang="en-US" sz="2000" dirty="0" smtClean="0"/>
              <a:t> light converge to deliver </a:t>
            </a:r>
            <a:r>
              <a:rPr lang="en-US" sz="2000" dirty="0"/>
              <a:t>500 </a:t>
            </a:r>
            <a:r>
              <a:rPr lang="en-US" sz="2000" dirty="0" smtClean="0"/>
              <a:t>terawatts </a:t>
            </a:r>
            <a:r>
              <a:rPr lang="en-US" sz="2000" dirty="0"/>
              <a:t>of </a:t>
            </a:r>
            <a:r>
              <a:rPr lang="en-US" sz="2000" dirty="0" smtClean="0"/>
              <a:t>peak power </a:t>
            </a:r>
            <a:r>
              <a:rPr lang="en-US" sz="2000" dirty="0"/>
              <a:t>and 1.85 </a:t>
            </a:r>
            <a:r>
              <a:rPr lang="en-US" sz="2000" dirty="0" err="1"/>
              <a:t>megajoules</a:t>
            </a:r>
            <a:r>
              <a:rPr lang="en-US" sz="2000" dirty="0"/>
              <a:t> of ultraviolet laser </a:t>
            </a:r>
            <a:r>
              <a:rPr lang="en-US" sz="2000" dirty="0" smtClean="0"/>
              <a:t>light</a:t>
            </a:r>
            <a:r>
              <a:rPr lang="en-US" sz="2000" dirty="0"/>
              <a:t> within a few </a:t>
            </a:r>
            <a:r>
              <a:rPr lang="en-US" sz="2000" dirty="0" smtClean="0"/>
              <a:t>picoseconds.</a:t>
            </a:r>
          </a:p>
          <a:p>
            <a:endParaRPr lang="en-US" sz="2000" dirty="0"/>
          </a:p>
          <a:p>
            <a:r>
              <a:rPr lang="en-US" sz="2000" b="1" dirty="0" smtClean="0"/>
              <a:t>	Debris collected for decay measurements</a:t>
            </a:r>
          </a:p>
          <a:p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314700" cy="30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3338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105400"/>
            <a:ext cx="57912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/>
              <a:t>Nuclear physics in the plasma – </a:t>
            </a:r>
            <a:r>
              <a:rPr lang="en-US" sz="2000" dirty="0" smtClean="0"/>
              <a:t>experiments under </a:t>
            </a:r>
            <a:r>
              <a:rPr lang="en-US" sz="2000" dirty="0" err="1" smtClean="0"/>
              <a:t>nucleosynthesis</a:t>
            </a:r>
            <a:r>
              <a:rPr lang="en-US" sz="2000" dirty="0" smtClean="0"/>
              <a:t> conditions.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Measurement of </a:t>
            </a:r>
            <a:r>
              <a:rPr lang="en-US" sz="2000" baseline="30000" dirty="0" smtClean="0"/>
              <a:t>197</a:t>
            </a:r>
            <a:r>
              <a:rPr lang="en-US" sz="2000" dirty="0" smtClean="0"/>
              <a:t>Au(n,2n)</a:t>
            </a:r>
            <a:r>
              <a:rPr lang="en-US" sz="2000" baseline="30000" dirty="0" smtClean="0"/>
              <a:t>196</a:t>
            </a:r>
            <a:r>
              <a:rPr lang="en-US" sz="2000" dirty="0" smtClean="0"/>
              <a:t>Au</a:t>
            </a:r>
            <a:r>
              <a:rPr lang="en-US" sz="2000" baseline="30000" dirty="0" smtClean="0"/>
              <a:t>g+m</a:t>
            </a:r>
            <a:r>
              <a:rPr lang="en-US" sz="2000" dirty="0" smtClean="0"/>
              <a:t> ratio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Ratio varies with photon flux - First observation of photonuclear reactions on excited state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37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Photon Strengths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97" y="43434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Determination of primary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-ray E1 photon strength from EGAF primary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-ray data</a:t>
            </a:r>
            <a:endParaRPr lang="en-US" sz="20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2" y="1066799"/>
            <a:ext cx="4023360" cy="29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5384126"/>
                <a:ext cx="1923347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sym typeface="Symbol"/>
                                </a:rPr>
                                <m:t>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384126"/>
                <a:ext cx="1923347" cy="728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95800" y="1143000"/>
            <a:ext cx="431100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Mysterious </a:t>
            </a:r>
            <a:r>
              <a:rPr lang="en-US" sz="2000" dirty="0" err="1" smtClean="0"/>
              <a:t>upbend</a:t>
            </a:r>
            <a:r>
              <a:rPr lang="en-US" sz="2000" dirty="0" smtClean="0"/>
              <a:t> in the </a:t>
            </a:r>
            <a:r>
              <a:rPr lang="en-US" sz="2000" baseline="30000" dirty="0" smtClean="0"/>
              <a:t>95</a:t>
            </a:r>
            <a:r>
              <a:rPr lang="en-US" sz="2000" dirty="0" smtClean="0"/>
              <a:t>Mo(</a:t>
            </a:r>
            <a:r>
              <a:rPr lang="en-US" sz="2000" dirty="0" err="1" smtClean="0"/>
              <a:t>d,p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96</a:t>
            </a:r>
            <a:r>
              <a:rPr lang="en-US" sz="2000" dirty="0" smtClean="0"/>
              <a:t>Mo </a:t>
            </a:r>
            <a:r>
              <a:rPr lang="en-US" sz="2000" dirty="0" smtClean="0"/>
              <a:t>photon strength measured at STARS/</a:t>
            </a:r>
            <a:r>
              <a:rPr lang="en-US" sz="2000" dirty="0" err="1" smtClean="0"/>
              <a:t>LiBeRACE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algn="ctr"/>
            <a:r>
              <a:rPr lang="en-US" sz="2000" i="1" dirty="0" smtClean="0"/>
              <a:t>Phys. Rev. </a:t>
            </a:r>
            <a:r>
              <a:rPr lang="en-US" sz="2000" i="1" dirty="0" err="1" smtClean="0"/>
              <a:t>Lett</a:t>
            </a:r>
            <a:r>
              <a:rPr lang="en-US" sz="2000" i="1" dirty="0" smtClean="0"/>
              <a:t>. </a:t>
            </a:r>
            <a:r>
              <a:rPr lang="en-US" sz="2000" b="1" i="1" dirty="0"/>
              <a:t>108</a:t>
            </a:r>
            <a:r>
              <a:rPr lang="en-US" sz="2000" i="1" dirty="0"/>
              <a:t>, 162503 (2012)</a:t>
            </a:r>
            <a:endParaRPr lang="en-US" sz="2000" i="1" dirty="0"/>
          </a:p>
        </p:txBody>
      </p:sp>
      <p:pic>
        <p:nvPicPr>
          <p:cNvPr id="5122" name="Picture 2" descr="C:\Users\Richard\Desktop\PrimaryStrengths-3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t="14151" r="5888" b="8741"/>
          <a:stretch/>
        </p:blipFill>
        <p:spPr bwMode="auto">
          <a:xfrm>
            <a:off x="4627986" y="3110047"/>
            <a:ext cx="4274546" cy="29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Younger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Dryas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Impact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946" y="838200"/>
            <a:ext cx="3886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Three PNAS Papers in 2012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000" b="1" i="1" dirty="0" smtClean="0"/>
              <a:t>Evidence </a:t>
            </a:r>
            <a:r>
              <a:rPr lang="en-US" sz="2000" b="1" i="1" dirty="0"/>
              <a:t>from central Mexico supporting the Younger </a:t>
            </a:r>
            <a:r>
              <a:rPr lang="en-US" sz="2000" b="1" i="1" dirty="0" err="1"/>
              <a:t>Dryas</a:t>
            </a:r>
            <a:r>
              <a:rPr lang="en-US" sz="2000" b="1" i="1" dirty="0"/>
              <a:t> extraterrestrial impact </a:t>
            </a:r>
            <a:r>
              <a:rPr lang="en-US" sz="2000" b="1" i="1" dirty="0" smtClean="0"/>
              <a:t>hypothesis, </a:t>
            </a:r>
            <a:r>
              <a:rPr lang="en-US" sz="2000" dirty="0" smtClean="0"/>
              <a:t>Proc. Nat. Acad. Sci. </a:t>
            </a:r>
            <a:r>
              <a:rPr lang="en-US" sz="2000" b="1" dirty="0"/>
              <a:t>109</a:t>
            </a:r>
            <a:r>
              <a:rPr lang="en-US" sz="2000" dirty="0"/>
              <a:t>,  </a:t>
            </a:r>
            <a:r>
              <a:rPr lang="en-US" sz="2000" dirty="0" smtClean="0"/>
              <a:t>E738–E747 (2012</a:t>
            </a:r>
            <a:r>
              <a:rPr lang="en-US" sz="2000" dirty="0" smtClean="0"/>
              <a:t>).</a:t>
            </a:r>
            <a:endParaRPr lang="en-US" sz="2000" b="1" i="1" dirty="0"/>
          </a:p>
          <a:p>
            <a:endParaRPr lang="en-US" sz="2400" b="1" dirty="0" smtClean="0"/>
          </a:p>
          <a:p>
            <a:r>
              <a:rPr lang="en-US" sz="2000" b="1" dirty="0" smtClean="0"/>
              <a:t>Very </a:t>
            </a:r>
            <a:r>
              <a:rPr lang="en-US" sz="2000" b="1" dirty="0"/>
              <a:t>high-temperature impact melt products as evidence for cosmic airbursts and impacts 12,900 years </a:t>
            </a:r>
            <a:r>
              <a:rPr lang="en-US" sz="2000" b="1" dirty="0" smtClean="0"/>
              <a:t>ago, </a:t>
            </a:r>
            <a:r>
              <a:rPr lang="en-US" sz="2000" dirty="0"/>
              <a:t>Proc. Nat. Acad. Sci. </a:t>
            </a:r>
            <a:r>
              <a:rPr lang="en-US" sz="2000" b="1" dirty="0"/>
              <a:t>109</a:t>
            </a:r>
            <a:r>
              <a:rPr lang="en-US" sz="2000" dirty="0"/>
              <a:t>,  11066–11067 (2012</a:t>
            </a:r>
            <a:r>
              <a:rPr lang="en-US" sz="2000" dirty="0" smtClean="0"/>
              <a:t>).</a:t>
            </a:r>
          </a:p>
          <a:p>
            <a:endParaRPr lang="en-US" sz="1200" dirty="0"/>
          </a:p>
          <a:p>
            <a:r>
              <a:rPr lang="en-US" sz="2000" b="1" dirty="0"/>
              <a:t>Independent evaluation of conflicting </a:t>
            </a:r>
            <a:r>
              <a:rPr lang="en-US" sz="2000" b="1" dirty="0" err="1"/>
              <a:t>microspherule</a:t>
            </a:r>
            <a:r>
              <a:rPr lang="en-US" sz="2000" b="1" dirty="0"/>
              <a:t> results from different investigations of the Younger </a:t>
            </a:r>
            <a:r>
              <a:rPr lang="en-US" sz="2000" b="1" dirty="0" err="1"/>
              <a:t>Dryas</a:t>
            </a:r>
            <a:r>
              <a:rPr lang="en-US" sz="2000" b="1" dirty="0"/>
              <a:t> impact </a:t>
            </a:r>
            <a:r>
              <a:rPr lang="en-US" sz="2000" b="1" dirty="0" smtClean="0"/>
              <a:t>hypothesis,</a:t>
            </a:r>
            <a:r>
              <a:rPr lang="en-US" sz="2000" dirty="0"/>
              <a:t> Proc. Nat. Acad. Sci. </a:t>
            </a:r>
            <a:r>
              <a:rPr lang="en-US" sz="2000" b="1" dirty="0"/>
              <a:t>109</a:t>
            </a:r>
            <a:r>
              <a:rPr lang="en-US" sz="2000" dirty="0"/>
              <a:t>,   E2960–E2969 (2012</a:t>
            </a:r>
            <a:r>
              <a:rPr lang="en-US" sz="2000" dirty="0" smtClean="0"/>
              <a:t>).</a:t>
            </a:r>
            <a:endParaRPr lang="en-US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98" y="762000"/>
            <a:ext cx="4869180" cy="244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52"/>
          <a:stretch/>
        </p:blipFill>
        <p:spPr bwMode="auto">
          <a:xfrm>
            <a:off x="3990446" y="3348815"/>
            <a:ext cx="1850896" cy="151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2278" y="3553245"/>
            <a:ext cx="29718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Collision of two molten spherules forming compression rings (1,2), line of gas vesicles (3), and a splash apron (4)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46932" y="5105400"/>
            <a:ext cx="461606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Confirmation – refutation of conflicting results</a:t>
            </a:r>
          </a:p>
          <a:p>
            <a:r>
              <a:rPr lang="en-US" i="1" dirty="0" smtClean="0"/>
              <a:t>We found </a:t>
            </a:r>
            <a:r>
              <a:rPr lang="en-US" i="1" dirty="0"/>
              <a:t>abundant YDB </a:t>
            </a:r>
            <a:r>
              <a:rPr lang="en-US" i="1" dirty="0" err="1"/>
              <a:t>microspherules</a:t>
            </a:r>
            <a:r>
              <a:rPr lang="en-US" i="1" dirty="0"/>
              <a:t> at all three widely </a:t>
            </a:r>
            <a:r>
              <a:rPr lang="en-US" i="1" dirty="0" smtClean="0"/>
              <a:t>separated sites </a:t>
            </a:r>
            <a:r>
              <a:rPr lang="en-US" i="1" dirty="0"/>
              <a:t>consistent with the results of Firestone et al. and </a:t>
            </a:r>
            <a:r>
              <a:rPr lang="en-US" i="1" dirty="0" smtClean="0"/>
              <a:t>conclude that </a:t>
            </a:r>
            <a:r>
              <a:rPr lang="en-US" i="1" dirty="0"/>
              <a:t>the analytical protocol employed by </a:t>
            </a:r>
            <a:r>
              <a:rPr lang="en-US" i="1" dirty="0" err="1"/>
              <a:t>Surovell</a:t>
            </a:r>
            <a:r>
              <a:rPr lang="en-US" i="1" dirty="0"/>
              <a:t> et al. </a:t>
            </a:r>
            <a:r>
              <a:rPr lang="en-US" i="1" dirty="0" smtClean="0"/>
              <a:t>deviated significantly </a:t>
            </a:r>
            <a:r>
              <a:rPr lang="en-US" i="1" dirty="0"/>
              <a:t>from that of Firestone et al.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4924012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320802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Near-Earth Supernova Discoveries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03327" y="1066800"/>
            <a:ext cx="6873875" cy="4591050"/>
            <a:chOff x="152400" y="1066800"/>
            <a:chExt cx="6873875" cy="4591050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" y="1066800"/>
              <a:ext cx="6873875" cy="4591050"/>
              <a:chOff x="152400" y="1066800"/>
              <a:chExt cx="6873875" cy="4591050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52400" y="1066800"/>
                <a:ext cx="6873875" cy="4591050"/>
                <a:chOff x="288" y="672"/>
                <a:chExt cx="4330" cy="2892"/>
              </a:xfrm>
            </p:grpSpPr>
            <p:pic>
              <p:nvPicPr>
                <p:cNvPr id="9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88" y="672"/>
                  <a:ext cx="4330" cy="28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Group 15"/>
                <p:cNvGrpSpPr>
                  <a:grpSpLocks/>
                </p:cNvGrpSpPr>
                <p:nvPr/>
              </p:nvGrpSpPr>
              <p:grpSpPr bwMode="auto">
                <a:xfrm>
                  <a:off x="1104" y="960"/>
                  <a:ext cx="1796" cy="1052"/>
                  <a:chOff x="1104" y="960"/>
                  <a:chExt cx="1796" cy="1052"/>
                </a:xfrm>
              </p:grpSpPr>
              <p:sp>
                <p:nvSpPr>
                  <p:cNvPr id="1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" y="960"/>
                    <a:ext cx="33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>
                        <a:latin typeface="Calibri" pitchFamily="34" charset="0"/>
                      </a:rPr>
                      <a:t>44 ka</a:t>
                    </a:r>
                  </a:p>
                </p:txBody>
              </p:sp>
              <p:sp>
                <p:nvSpPr>
                  <p:cNvPr id="1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8" y="1152"/>
                    <a:ext cx="33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>
                        <a:latin typeface="Calibri" pitchFamily="34" charset="0"/>
                      </a:rPr>
                      <a:t>37 ka</a:t>
                    </a:r>
                  </a:p>
                </p:txBody>
              </p:sp>
              <p:sp>
                <p:nvSpPr>
                  <p:cNvPr id="1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4" y="1858"/>
                    <a:ext cx="33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dirty="0">
                        <a:latin typeface="Calibri" pitchFamily="34" charset="0"/>
                      </a:rPr>
                      <a:t>22 </a:t>
                    </a:r>
                    <a:r>
                      <a:rPr lang="en-US" sz="1600" dirty="0" err="1">
                        <a:latin typeface="Calibri" pitchFamily="34" charset="0"/>
                      </a:rPr>
                      <a:t>ka</a:t>
                    </a:r>
                    <a:endParaRPr lang="en-US" sz="16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33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>
                        <a:latin typeface="Calibri" pitchFamily="34" charset="0"/>
                      </a:rPr>
                      <a:t>32 ka</a:t>
                    </a:r>
                  </a:p>
                </p:txBody>
              </p:sp>
            </p:grpSp>
          </p:grpSp>
          <p:sp>
            <p:nvSpPr>
              <p:cNvPr id="7" name="TextBox 6"/>
              <p:cNvSpPr txBox="1"/>
              <p:nvPr/>
            </p:nvSpPr>
            <p:spPr>
              <a:xfrm rot="16200000">
                <a:off x="3623469" y="1939561"/>
                <a:ext cx="9826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Vela SN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8" name="Straight Arrow Connector 7"/>
              <p:cNvCxnSpPr>
                <a:stCxn id="7" idx="1"/>
              </p:cNvCxnSpPr>
              <p:nvPr/>
            </p:nvCxnSpPr>
            <p:spPr>
              <a:xfrm flipH="1">
                <a:off x="3930136" y="2615559"/>
                <a:ext cx="184665" cy="33401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4419600" y="1493837"/>
              <a:ext cx="1706314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Variation in </a:t>
              </a:r>
              <a:r>
                <a:rPr lang="en-US" dirty="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baseline="30000" dirty="0">
                  <a:solidFill>
                    <a:schemeClr val="tx2"/>
                  </a:solidFill>
                  <a:latin typeface="Calibri" pitchFamily="34" charset="0"/>
                </a:rPr>
                <a:t>18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O (temperature)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5943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Four prehistoric supernovae &lt;300 pc from Earth discovered in the radiocarbon record coincide with increases in global temperature </a:t>
            </a:r>
            <a:r>
              <a:rPr lang="en-US" sz="2000" dirty="0" smtClean="0">
                <a:solidFill>
                  <a:srgbClr val="FF0000"/>
                </a:solidFill>
              </a:rPr>
              <a:t>(submitted to PNAS).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61" y="0"/>
            <a:ext cx="8229600" cy="838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Beringian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Impact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7460" y="5105400"/>
            <a:ext cx="2590800" cy="1524000"/>
            <a:chOff x="576" y="1248"/>
            <a:chExt cx="1632" cy="960"/>
          </a:xfrm>
        </p:grpSpPr>
        <p:pic>
          <p:nvPicPr>
            <p:cNvPr id="4" name="Picture 10" descr="Sphere_A-698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1248"/>
              <a:ext cx="772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1" descr="Sphere_A-698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1248"/>
              <a:ext cx="81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336"/>
          <p:cNvSpPr txBox="1">
            <a:spLocks noChangeArrowheads="1"/>
          </p:cNvSpPr>
          <p:nvPr/>
        </p:nvSpPr>
        <p:spPr bwMode="auto">
          <a:xfrm>
            <a:off x="3266236" y="5105400"/>
            <a:ext cx="5572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Abundant magnetic </a:t>
            </a:r>
            <a:r>
              <a:rPr lang="en-US" sz="2400" dirty="0" smtClean="0"/>
              <a:t>and glass spherules and magnetic </a:t>
            </a:r>
            <a:r>
              <a:rPr lang="en-US" sz="2400" dirty="0"/>
              <a:t>grains were found in sediment concreted to fossils containing impact evidence.</a:t>
            </a:r>
          </a:p>
        </p:txBody>
      </p:sp>
      <p:pic>
        <p:nvPicPr>
          <p:cNvPr id="7170" name="Picture 2" descr="C:\FirestonePersonal2\rbfirestone\Pictures\Whitehorse\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1" y="972059"/>
            <a:ext cx="2809037" cy="21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5200" y="1425284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Expedition to Whitehorse, Yukon to search for fossils impacted by meteoritic particles.</a:t>
            </a:r>
            <a:endParaRPr lang="en-US" sz="2400" dirty="0"/>
          </a:p>
        </p:txBody>
      </p:sp>
      <p:pic>
        <p:nvPicPr>
          <p:cNvPr id="7171" name="Picture 3" descr="C:\FirestonePersonal2\rbfirestone\Pictures\Whitehorse\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45" y="2788325"/>
            <a:ext cx="2809037" cy="21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7168" y="3518051"/>
            <a:ext cx="344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Meteorites embedded in a Klondike mammoth tusk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5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 Project Future Plans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914400"/>
            <a:ext cx="8534400" cy="5796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/>
              <a:t>Mass chain evaluation</a:t>
            </a:r>
          </a:p>
          <a:p>
            <a:pPr lvl="2"/>
            <a:r>
              <a:rPr lang="en-US" sz="2400" dirty="0" smtClean="0"/>
              <a:t>Evaluation of A=21-30</a:t>
            </a:r>
          </a:p>
          <a:p>
            <a:pPr>
              <a:spcBef>
                <a:spcPts val="500"/>
              </a:spcBef>
            </a:pPr>
            <a:r>
              <a:rPr lang="en-US" sz="2400" b="1" dirty="0" smtClean="0"/>
              <a:t>EGAF Capture </a:t>
            </a:r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dirty="0" smtClean="0"/>
              <a:t>-ray evaluation </a:t>
            </a:r>
            <a:r>
              <a:rPr lang="en-US" sz="2400" dirty="0" smtClean="0"/>
              <a:t>- publication in Nuclear Data Sheets?</a:t>
            </a:r>
            <a:endParaRPr lang="en-US" sz="2400" b="1" dirty="0" smtClean="0"/>
          </a:p>
          <a:p>
            <a:pPr marL="1257300" lvl="2" indent="-342900">
              <a:spcBef>
                <a:spcPts val="500"/>
              </a:spcBef>
              <a:buFont typeface="Arial" pitchFamily="34" charset="0"/>
              <a:buChar char="•"/>
            </a:pPr>
            <a:r>
              <a:rPr lang="en-US" sz="2400" dirty="0" smtClean="0"/>
              <a:t>(</a:t>
            </a:r>
            <a:r>
              <a:rPr lang="en-US" sz="2400" dirty="0" err="1" smtClean="0"/>
              <a:t>n,</a:t>
            </a:r>
            <a:r>
              <a:rPr lang="en-US" sz="2400" dirty="0" err="1" smtClean="0">
                <a:latin typeface="Symbol" pitchFamily="18" charset="2"/>
              </a:rPr>
              <a:t>g</a:t>
            </a:r>
            <a:r>
              <a:rPr lang="en-US" sz="2400" dirty="0" smtClean="0"/>
              <a:t>) Adopted Levels, Gamma </a:t>
            </a:r>
            <a:r>
              <a:rPr lang="en-US" sz="2400" dirty="0" smtClean="0">
                <a:sym typeface="Symbol"/>
              </a:rPr>
              <a:t> EGAF, RIPL,(ENSDF)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err="1" smtClean="0">
                <a:latin typeface="Symbol" pitchFamily="18" charset="2"/>
                <a:sym typeface="Symbol"/>
              </a:rPr>
              <a:t>E</a:t>
            </a:r>
            <a:r>
              <a:rPr lang="en-US" sz="2400" baseline="-25000" dirty="0" err="1" smtClean="0">
                <a:latin typeface="Symbol" pitchFamily="18" charset="2"/>
                <a:sym typeface="Symbol"/>
              </a:rPr>
              <a:t>g</a:t>
            </a:r>
            <a:r>
              <a:rPr lang="en-US" sz="2400" dirty="0" smtClean="0">
                <a:latin typeface="Symbol" pitchFamily="18" charset="2"/>
                <a:sym typeface="Symbol"/>
              </a:rPr>
              <a:t>, </a:t>
            </a:r>
            <a:r>
              <a:rPr lang="en-US" sz="2400" dirty="0" err="1" smtClean="0">
                <a:latin typeface="Symbol" pitchFamily="18" charset="2"/>
                <a:sym typeface="Symbol"/>
              </a:rPr>
              <a:t>s</a:t>
            </a:r>
            <a:r>
              <a:rPr lang="en-US" sz="2400" baseline="-25000" dirty="0" err="1" smtClean="0">
                <a:latin typeface="Symbol" pitchFamily="18" charset="2"/>
                <a:sym typeface="Symbol"/>
              </a:rPr>
              <a:t>g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smtClean="0">
                <a:latin typeface="Symbol" pitchFamily="18" charset="2"/>
                <a:sym typeface="Symbol"/>
              </a:rPr>
              <a:t>s</a:t>
            </a:r>
            <a:r>
              <a:rPr lang="en-US" sz="2400" baseline="-25000" dirty="0" smtClean="0">
                <a:latin typeface="Symbol" pitchFamily="18" charset="2"/>
                <a:sym typeface="Symbol"/>
              </a:rPr>
              <a:t>0</a:t>
            </a:r>
            <a:r>
              <a:rPr lang="en-US" sz="2400" dirty="0" smtClean="0">
                <a:sym typeface="Symbol"/>
              </a:rPr>
              <a:t>  EGAF, ENDF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Activation data  EGAF, DDEP,(ENSDF)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err="1" smtClean="0">
                <a:sym typeface="Symbol"/>
              </a:rPr>
              <a:t>S</a:t>
            </a:r>
            <a:r>
              <a:rPr lang="en-US" sz="2400" baseline="-25000" dirty="0" err="1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 EGAF, Atomic mass evaluation</a:t>
            </a:r>
          </a:p>
          <a:p>
            <a:pPr>
              <a:spcBef>
                <a:spcPts val="500"/>
              </a:spcBef>
            </a:pPr>
            <a:r>
              <a:rPr lang="en-US" sz="2400" b="1" dirty="0" smtClean="0">
                <a:sym typeface="Symbol"/>
              </a:rPr>
              <a:t>Capture </a:t>
            </a:r>
            <a:r>
              <a:rPr lang="en-US" sz="2400" b="1" dirty="0" smtClean="0">
                <a:latin typeface="Symbol" pitchFamily="18" charset="2"/>
                <a:sym typeface="Symbol"/>
              </a:rPr>
              <a:t>g</a:t>
            </a:r>
            <a:r>
              <a:rPr lang="en-US" sz="2400" b="1" dirty="0" smtClean="0">
                <a:sym typeface="Symbol"/>
              </a:rPr>
              <a:t>-ray cross section measurements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Thermal:  All isotopes Z=1-60, 62-83, selected actinides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2.5-33 MeV:  Prompt, delayed cross sections, all elements</a:t>
            </a:r>
          </a:p>
          <a:p>
            <a:pPr>
              <a:spcBef>
                <a:spcPts val="500"/>
              </a:spcBef>
            </a:pPr>
            <a:r>
              <a:rPr lang="en-US" sz="2400" b="1" dirty="0" smtClean="0"/>
              <a:t>Statistical model studies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DICEBOX calculations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Primary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-ray photon strength functions</a:t>
            </a:r>
          </a:p>
          <a:p>
            <a:r>
              <a:rPr lang="en-US" sz="2400" b="1" dirty="0" smtClean="0"/>
              <a:t>Surrogate reaction measurements</a:t>
            </a:r>
          </a:p>
          <a:p>
            <a:r>
              <a:rPr lang="en-US" sz="2400" b="1" dirty="0" smtClean="0"/>
              <a:t>Impact studies</a:t>
            </a:r>
            <a:r>
              <a:rPr lang="en-US" sz="2400" dirty="0" smtClean="0"/>
              <a:t> – broken fossils and treed jumbled in Alaskan muck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61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twop.files.wordpress.com/2010/09/sciencefund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531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33400"/>
            <a:ext cx="74676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5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 Project Group Members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708660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/>
              <a:t>Richard B. Firestone</a:t>
            </a:r>
            <a:r>
              <a:rPr lang="en-US" sz="3200" dirty="0" smtClean="0"/>
              <a:t> – Group Leader</a:t>
            </a:r>
          </a:p>
          <a:p>
            <a:r>
              <a:rPr lang="en-US" sz="3200" b="1" dirty="0" smtClean="0"/>
              <a:t>Coral </a:t>
            </a:r>
            <a:r>
              <a:rPr lang="en-US" sz="3200" b="1" dirty="0" err="1" smtClean="0"/>
              <a:t>Baglin</a:t>
            </a:r>
            <a:r>
              <a:rPr lang="en-US" sz="3200" b="1" dirty="0" smtClean="0"/>
              <a:t> </a:t>
            </a:r>
            <a:r>
              <a:rPr lang="en-US" sz="3200" dirty="0" smtClean="0"/>
              <a:t>– Staff scientist </a:t>
            </a:r>
          </a:p>
          <a:p>
            <a:r>
              <a:rPr lang="en-US" sz="3200" b="1" dirty="0" err="1" smtClean="0"/>
              <a:t>Shamsu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Basunia</a:t>
            </a:r>
            <a:r>
              <a:rPr lang="en-US" sz="3200" b="1" dirty="0" smtClean="0"/>
              <a:t> </a:t>
            </a:r>
            <a:r>
              <a:rPr lang="en-US" sz="3200" dirty="0" smtClean="0"/>
              <a:t>– Staff scientist </a:t>
            </a:r>
          </a:p>
          <a:p>
            <a:r>
              <a:rPr lang="en-US" sz="3200" b="1" dirty="0" smtClean="0"/>
              <a:t>Aaron Hurst </a:t>
            </a:r>
            <a:r>
              <a:rPr lang="en-US" sz="3200" dirty="0" smtClean="0"/>
              <a:t>– Staff scientist </a:t>
            </a:r>
          </a:p>
          <a:p>
            <a:r>
              <a:rPr lang="en-US" sz="3200" b="1" dirty="0" smtClean="0"/>
              <a:t>Edgardo Browne </a:t>
            </a:r>
            <a:r>
              <a:rPr lang="en-US" sz="3200" dirty="0" smtClean="0"/>
              <a:t>– Emeritus staff scientist</a:t>
            </a:r>
          </a:p>
          <a:p>
            <a:r>
              <a:rPr lang="en-US" sz="3200" b="1" dirty="0" smtClean="0"/>
              <a:t>Andrew Rogers </a:t>
            </a:r>
            <a:r>
              <a:rPr lang="en-US" sz="3200" dirty="0" smtClean="0"/>
              <a:t>– Postdoc</a:t>
            </a:r>
          </a:p>
        </p:txBody>
      </p:sp>
    </p:spTree>
    <p:extLst>
      <p:ext uri="{BB962C8B-B14F-4D97-AF65-F5344CB8AC3E}">
        <p14:creationId xmlns:p14="http://schemas.microsoft.com/office/powerpoint/2010/main" val="33113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95400"/>
            <a:ext cx="8458200" cy="522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 smtClean="0"/>
              <a:t>LLNL/LBNL ENDF </a:t>
            </a:r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dirty="0" smtClean="0"/>
              <a:t>-ray Library </a:t>
            </a:r>
            <a:r>
              <a:rPr lang="en-US" sz="2400" dirty="0" smtClean="0"/>
              <a:t>– B. </a:t>
            </a:r>
            <a:r>
              <a:rPr lang="en-US" sz="2400" dirty="0" err="1" smtClean="0"/>
              <a:t>Sleaford</a:t>
            </a:r>
            <a:r>
              <a:rPr lang="en-US" sz="2400" dirty="0" smtClean="0"/>
              <a:t>, N. Summers, J. Escher</a:t>
            </a:r>
          </a:p>
          <a:p>
            <a:pPr>
              <a:spcAft>
                <a:spcPts val="500"/>
              </a:spcAft>
            </a:pPr>
            <a:r>
              <a:rPr lang="en-US" sz="2400" b="1" dirty="0" smtClean="0"/>
              <a:t>LLNL National Ignition Facility </a:t>
            </a:r>
            <a:r>
              <a:rPr lang="en-US" sz="2400" dirty="0" smtClean="0"/>
              <a:t>– L. Bernstein</a:t>
            </a:r>
          </a:p>
          <a:p>
            <a:pPr>
              <a:spcAft>
                <a:spcPts val="500"/>
              </a:spcAft>
            </a:pPr>
            <a:r>
              <a:rPr lang="en-US" sz="2400" b="1" dirty="0" smtClean="0"/>
              <a:t>UC Berkeley Nuclear Engineering </a:t>
            </a:r>
            <a:r>
              <a:rPr lang="en-US" sz="2400" dirty="0" smtClean="0"/>
              <a:t>– K. van Bibber, K.-N. Leung</a:t>
            </a:r>
          </a:p>
          <a:p>
            <a:pPr>
              <a:spcAft>
                <a:spcPts val="500"/>
              </a:spcAft>
            </a:pPr>
            <a:r>
              <a:rPr lang="en-US" sz="2400" b="1" dirty="0" smtClean="0"/>
              <a:t>Budapest Reactor </a:t>
            </a:r>
            <a:r>
              <a:rPr lang="en-US" sz="2400" dirty="0" smtClean="0"/>
              <a:t>– T. </a:t>
            </a:r>
            <a:r>
              <a:rPr lang="en-US" sz="2400" dirty="0" err="1" smtClean="0"/>
              <a:t>Belgya</a:t>
            </a:r>
            <a:r>
              <a:rPr lang="en-US" sz="2400" dirty="0" smtClean="0"/>
              <a:t>, L. </a:t>
            </a:r>
            <a:r>
              <a:rPr lang="en-US" sz="2400" dirty="0" err="1" smtClean="0"/>
              <a:t>Szentmiklosi</a:t>
            </a:r>
            <a:endParaRPr lang="en-US" sz="2400" dirty="0" smtClean="0"/>
          </a:p>
          <a:p>
            <a:pPr>
              <a:spcAft>
                <a:spcPts val="500"/>
              </a:spcAft>
            </a:pPr>
            <a:r>
              <a:rPr lang="en-US" sz="2400" b="1" dirty="0" err="1" smtClean="0"/>
              <a:t>Garching</a:t>
            </a:r>
            <a:r>
              <a:rPr lang="en-US" sz="2400" b="1" dirty="0" smtClean="0"/>
              <a:t> FRM-II Reactor </a:t>
            </a:r>
            <a:r>
              <a:rPr lang="en-US" sz="2400" dirty="0" smtClean="0"/>
              <a:t>– </a:t>
            </a:r>
            <a:r>
              <a:rPr lang="en-US" sz="2400" dirty="0" err="1" smtClean="0"/>
              <a:t>Zs</a:t>
            </a:r>
            <a:r>
              <a:rPr lang="en-US" sz="2400" dirty="0" smtClean="0"/>
              <a:t>. </a:t>
            </a:r>
            <a:r>
              <a:rPr lang="en-US" sz="2400" dirty="0" err="1" smtClean="0"/>
              <a:t>Revay</a:t>
            </a:r>
            <a:r>
              <a:rPr lang="en-US" sz="2400" dirty="0" smtClean="0"/>
              <a:t>, P. </a:t>
            </a:r>
            <a:r>
              <a:rPr lang="en-US" sz="2400" dirty="0" err="1" smtClean="0"/>
              <a:t>Kudejova</a:t>
            </a:r>
            <a:endParaRPr lang="en-US" sz="2400" dirty="0" smtClean="0"/>
          </a:p>
          <a:p>
            <a:pPr>
              <a:spcAft>
                <a:spcPts val="500"/>
              </a:spcAft>
            </a:pPr>
            <a:r>
              <a:rPr lang="en-US" sz="2400" b="1" dirty="0" smtClean="0"/>
              <a:t>Charles University, Prague </a:t>
            </a:r>
            <a:r>
              <a:rPr lang="en-US" sz="2400" dirty="0" smtClean="0"/>
              <a:t>– M. </a:t>
            </a:r>
            <a:r>
              <a:rPr lang="en-US" sz="2400" dirty="0" err="1" smtClean="0"/>
              <a:t>Krticka</a:t>
            </a:r>
            <a:r>
              <a:rPr lang="en-US" sz="2400" dirty="0" smtClean="0"/>
              <a:t>, F. </a:t>
            </a:r>
            <a:r>
              <a:rPr lang="en-US" sz="2400" dirty="0" err="1" smtClean="0"/>
              <a:t>Becvar</a:t>
            </a:r>
            <a:endParaRPr lang="en-US" sz="2400" dirty="0" smtClean="0"/>
          </a:p>
          <a:p>
            <a:pPr>
              <a:spcAft>
                <a:spcPts val="500"/>
              </a:spcAft>
            </a:pPr>
            <a:r>
              <a:rPr lang="en-US" sz="2400" b="1" dirty="0" smtClean="0"/>
              <a:t>YD Impact </a:t>
            </a:r>
            <a:r>
              <a:rPr lang="en-US" sz="2400" dirty="0" smtClean="0"/>
              <a:t>– A. West, J. Kennett, T. Bunch, J. </a:t>
            </a:r>
            <a:r>
              <a:rPr lang="en-US" sz="2400" dirty="0" err="1" smtClean="0"/>
              <a:t>Hagstrum</a:t>
            </a:r>
            <a:r>
              <a:rPr lang="en-US" sz="2400" dirty="0" smtClean="0"/>
              <a:t>, ……..</a:t>
            </a:r>
            <a:endParaRPr lang="en-US" sz="2400" b="1" dirty="0" smtClean="0"/>
          </a:p>
          <a:p>
            <a:pPr>
              <a:spcAft>
                <a:spcPts val="1000"/>
              </a:spcAft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Evaluation of Particle/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-ray Continuum Data </a:t>
            </a:r>
            <a:r>
              <a:rPr lang="en-US" sz="2400" dirty="0" smtClean="0">
                <a:solidFill>
                  <a:srgbClr val="FF0000"/>
                </a:solidFill>
              </a:rPr>
              <a:t>– S. </a:t>
            </a:r>
            <a:r>
              <a:rPr lang="en-US" sz="2400" dirty="0" err="1" smtClean="0">
                <a:solidFill>
                  <a:srgbClr val="FF0000"/>
                </a:solidFill>
              </a:rPr>
              <a:t>Siem</a:t>
            </a:r>
            <a:r>
              <a:rPr lang="en-US" sz="2400" dirty="0" smtClean="0">
                <a:solidFill>
                  <a:srgbClr val="FF0000"/>
                </a:solidFill>
              </a:rPr>
              <a:t>, M. </a:t>
            </a:r>
            <a:r>
              <a:rPr lang="en-US" sz="2400" dirty="0" err="1" smtClean="0">
                <a:solidFill>
                  <a:srgbClr val="FF0000"/>
                </a:solidFill>
              </a:rPr>
              <a:t>Guttormsen</a:t>
            </a:r>
            <a:r>
              <a:rPr lang="en-US" sz="2400" dirty="0" smtClean="0">
                <a:solidFill>
                  <a:srgbClr val="FF0000"/>
                </a:solidFill>
              </a:rPr>
              <a:t>, A.-C. Larsen </a:t>
            </a:r>
            <a:r>
              <a:rPr lang="en-US" sz="2400" dirty="0" smtClean="0">
                <a:solidFill>
                  <a:srgbClr val="FF0000"/>
                </a:solidFill>
              </a:rPr>
              <a:t>(Oslo Cyclotron)</a:t>
            </a:r>
          </a:p>
          <a:p>
            <a:pPr>
              <a:spcAft>
                <a:spcPts val="500"/>
              </a:spcAft>
            </a:pPr>
            <a:r>
              <a:rPr lang="en-US" sz="2400" b="1" dirty="0" err="1" smtClean="0">
                <a:solidFill>
                  <a:srgbClr val="FF0000"/>
                </a:solidFill>
              </a:rPr>
              <a:t>TransActinide</a:t>
            </a:r>
            <a:r>
              <a:rPr lang="en-US" sz="2400" b="1" dirty="0" smtClean="0">
                <a:solidFill>
                  <a:srgbClr val="FF0000"/>
                </a:solidFill>
              </a:rPr>
              <a:t> Nuclear Data Evaluation and Measurement (TANDEM) </a:t>
            </a:r>
            <a:r>
              <a:rPr lang="en-US" sz="2400" dirty="0" smtClean="0">
                <a:solidFill>
                  <a:srgbClr val="FF0000"/>
                </a:solidFill>
              </a:rPr>
              <a:t>– M. </a:t>
            </a:r>
            <a:r>
              <a:rPr lang="en-US" sz="2400" dirty="0" err="1" smtClean="0">
                <a:solidFill>
                  <a:srgbClr val="FF0000"/>
                </a:solidFill>
              </a:rPr>
              <a:t>Rossbach</a:t>
            </a:r>
            <a:r>
              <a:rPr lang="en-US" sz="2400" dirty="0" smtClean="0">
                <a:solidFill>
                  <a:srgbClr val="FF0000"/>
                </a:solidFill>
              </a:rPr>
              <a:t>, C. </a:t>
            </a:r>
            <a:r>
              <a:rPr lang="en-US" sz="2400" dirty="0" err="1" smtClean="0">
                <a:solidFill>
                  <a:srgbClr val="FF0000"/>
                </a:solidFill>
              </a:rPr>
              <a:t>Genreith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Jülich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Forschungszentrum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https://encrypted-tbn0.gstatic.com/images?q=tbn:ANd9GcSBpQYNnhiQtScRy6ry8iUOvP9awnca7AJjDgQ3bSkr3g2DB8v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29372"/>
            <a:ext cx="956310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 Project Collaborators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1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6749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 Project Activities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29" y="698884"/>
            <a:ext cx="8142514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Evaluated Gamma-ray Activation File (EGAF)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Neutron capture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-ray cross sections,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>
                <a:latin typeface="Symbol" pitchFamily="18" charset="2"/>
              </a:rPr>
              <a:t>g</a:t>
            </a:r>
            <a:endParaRPr lang="en-US" sz="2400" baseline="-25000" dirty="0" smtClean="0">
              <a:latin typeface="Symbol" pitchFamily="18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Thermal neutron cross sections,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Activation data – </a:t>
            </a:r>
            <a:r>
              <a:rPr lang="en-US" sz="2400" dirty="0" err="1" smtClean="0"/>
              <a:t>P</a:t>
            </a:r>
            <a:r>
              <a:rPr lang="en-US" sz="2400" baseline="-25000" dirty="0" err="1" smtClean="0">
                <a:latin typeface="Symbol" pitchFamily="18" charset="2"/>
              </a:rPr>
              <a:t>g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>
                <a:latin typeface="Symbol" pitchFamily="18" charset="2"/>
              </a:rPr>
              <a:t>g</a:t>
            </a:r>
            <a:endParaRPr lang="en-US" sz="2400" baseline="-25000" dirty="0" smtClean="0">
              <a:latin typeface="Symbol" pitchFamily="18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Neutron separation energies,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endParaRPr lang="en-US" sz="2400" baseline="-25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RIPL nuclear structure data – Adopted Levels</a:t>
            </a:r>
            <a:endParaRPr lang="en-US" sz="2400" dirty="0"/>
          </a:p>
          <a:p>
            <a:r>
              <a:rPr lang="en-US" sz="2400" i="1" dirty="0" smtClean="0">
                <a:solidFill>
                  <a:srgbClr val="FF0000"/>
                </a:solidFill>
              </a:rPr>
              <a:t>	IAEA/LBNL </a:t>
            </a:r>
            <a:r>
              <a:rPr lang="en-US" sz="2400" i="1" dirty="0">
                <a:solidFill>
                  <a:srgbClr val="FF0000"/>
                </a:solidFill>
              </a:rPr>
              <a:t>website - </a:t>
            </a:r>
            <a:r>
              <a:rPr lang="en-US" sz="2400" i="1" dirty="0">
                <a:solidFill>
                  <a:srgbClr val="FF0000"/>
                </a:solidFill>
                <a:hlinkClick r:id="rId2"/>
              </a:rPr>
              <a:t>http://www-nds.iaea.org/pgaa</a:t>
            </a:r>
            <a:r>
              <a:rPr lang="en-US" sz="2400" i="1" dirty="0" smtClean="0">
                <a:solidFill>
                  <a:srgbClr val="FF0000"/>
                </a:solidFill>
                <a:hlinkClick r:id="rId2"/>
              </a:rPr>
              <a:t>/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2400" b="1" dirty="0" smtClean="0"/>
              <a:t>Mass Chain Evaluation - </a:t>
            </a:r>
            <a:r>
              <a:rPr lang="en-US" sz="2400" dirty="0" smtClean="0"/>
              <a:t>A=21-30</a:t>
            </a:r>
          </a:p>
          <a:p>
            <a:pPr>
              <a:spcBef>
                <a:spcPts val="500"/>
              </a:spcBef>
            </a:pPr>
            <a:r>
              <a:rPr lang="en-US" sz="2400" b="1" dirty="0" smtClean="0"/>
              <a:t>Cross Section Measurements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Thermal neutron beams – FRM II (Munich), Budapest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UC Berkeley neutron generator facility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LLNL National Ignition Facility (NIF)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MeV Neutron Beams – LBNL cyclotron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Surrogate reactions – STARS/</a:t>
            </a:r>
            <a:r>
              <a:rPr lang="en-US" sz="2400" dirty="0" err="1" smtClean="0"/>
              <a:t>LiBeRACE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Astrophysics, asteroid impact events, climate change</a:t>
            </a:r>
          </a:p>
          <a:p>
            <a:pPr>
              <a:spcBef>
                <a:spcPts val="500"/>
              </a:spcBef>
            </a:pPr>
            <a:r>
              <a:rPr lang="en-US" sz="2400" b="1" dirty="0" smtClean="0"/>
              <a:t>Statistical Model Calculations </a:t>
            </a:r>
            <a:r>
              <a:rPr lang="en-US" sz="2400" dirty="0" smtClean="0"/>
              <a:t>– DICEBOX (Charles Univ. Prague)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0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 Project Data Evaluations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543" y="1219200"/>
            <a:ext cx="8077200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/>
              <a:t>EGAF evaluation </a:t>
            </a:r>
            <a:r>
              <a:rPr lang="en-US" sz="2400" dirty="0" smtClean="0"/>
              <a:t>– reported later in this meeting</a:t>
            </a:r>
            <a:endParaRPr lang="en-US" sz="2400" b="1" dirty="0" smtClean="0"/>
          </a:p>
          <a:p>
            <a:r>
              <a:rPr lang="en-US" sz="2400" b="1" dirty="0" smtClean="0"/>
              <a:t>Mass chain evaluation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A=27, </a:t>
            </a:r>
            <a:r>
              <a:rPr lang="en-US" sz="2400" i="1" dirty="0"/>
              <a:t>Nuclear Data Sheets </a:t>
            </a:r>
            <a:r>
              <a:rPr lang="en-US" sz="2400" b="1" dirty="0"/>
              <a:t>112</a:t>
            </a:r>
            <a:r>
              <a:rPr lang="en-US" sz="2400" dirty="0"/>
              <a:t>, 1875-1948 (2011)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A=29, </a:t>
            </a:r>
            <a:r>
              <a:rPr lang="en-US" sz="2400" i="1" dirty="0"/>
              <a:t>Nuclear Data Sheets </a:t>
            </a:r>
            <a:r>
              <a:rPr lang="en-US" sz="2400" b="1" dirty="0"/>
              <a:t>113</a:t>
            </a:r>
            <a:r>
              <a:rPr lang="en-US" sz="2400" dirty="0"/>
              <a:t>, 909-972 (2012)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A=92, </a:t>
            </a:r>
            <a:r>
              <a:rPr lang="en-US" sz="2400" i="1" dirty="0"/>
              <a:t>Nuclear Data Sheets </a:t>
            </a:r>
            <a:r>
              <a:rPr lang="en-US" sz="2400" b="1" dirty="0"/>
              <a:t>113</a:t>
            </a:r>
            <a:r>
              <a:rPr lang="en-US" sz="2400" dirty="0"/>
              <a:t>, 2187-2389 (2012)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A=93, </a:t>
            </a:r>
            <a:r>
              <a:rPr lang="en-US" sz="2400" i="1" dirty="0"/>
              <a:t>Nuclear Data Sheets </a:t>
            </a:r>
            <a:r>
              <a:rPr lang="en-US" sz="2400" b="1" dirty="0"/>
              <a:t>112</a:t>
            </a:r>
            <a:r>
              <a:rPr lang="en-US" sz="2400" dirty="0"/>
              <a:t>, 1163-1389 (2011)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A=99, </a:t>
            </a:r>
            <a:r>
              <a:rPr lang="en-US" sz="2400" i="1" dirty="0"/>
              <a:t>Nuclear Data Sheets </a:t>
            </a:r>
            <a:r>
              <a:rPr lang="en-US" sz="2400" b="1" dirty="0" smtClean="0"/>
              <a:t>112</a:t>
            </a:r>
            <a:r>
              <a:rPr lang="en-US" sz="2400" dirty="0" smtClean="0"/>
              <a:t>, 275-446 </a:t>
            </a:r>
            <a:r>
              <a:rPr lang="en-US" sz="2400" dirty="0"/>
              <a:t>(</a:t>
            </a:r>
            <a:r>
              <a:rPr lang="en-US" sz="2400" dirty="0" smtClean="0"/>
              <a:t>2011)*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A=143, </a:t>
            </a:r>
            <a:r>
              <a:rPr lang="en-US" sz="2400" i="1" dirty="0"/>
              <a:t>Nuclear Data Sheets </a:t>
            </a:r>
            <a:r>
              <a:rPr lang="en-US" sz="2400" b="1" dirty="0"/>
              <a:t>113</a:t>
            </a:r>
            <a:r>
              <a:rPr lang="en-US" sz="2400" dirty="0"/>
              <a:t>, 715-908 (2012)*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A=192, </a:t>
            </a:r>
            <a:r>
              <a:rPr lang="en-US" sz="2400" i="1" dirty="0"/>
              <a:t>Nuclear Data Sheets </a:t>
            </a:r>
            <a:r>
              <a:rPr lang="en-US" sz="2400" b="1" dirty="0"/>
              <a:t>113</a:t>
            </a:r>
            <a:r>
              <a:rPr lang="en-US" sz="2400" dirty="0"/>
              <a:t>, 1871-2111 (2012)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A=220, </a:t>
            </a:r>
            <a:r>
              <a:rPr lang="en-US" sz="2400" i="1" dirty="0"/>
              <a:t>Nuclear Data Sheets </a:t>
            </a:r>
            <a:r>
              <a:rPr lang="en-US" sz="2400" b="1" dirty="0"/>
              <a:t>112</a:t>
            </a:r>
            <a:r>
              <a:rPr lang="en-US" sz="2400" dirty="0"/>
              <a:t>, 1115-1161 (2011)*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/>
              <a:t>A=230, </a:t>
            </a:r>
            <a:r>
              <a:rPr lang="en-US" sz="2400" i="1" dirty="0"/>
              <a:t>Nuclear Data Sheets </a:t>
            </a:r>
            <a:r>
              <a:rPr lang="en-US" sz="2400" b="1" dirty="0"/>
              <a:t>113</a:t>
            </a:r>
            <a:r>
              <a:rPr lang="en-US" sz="2400" dirty="0"/>
              <a:t>, 2113-2185 (2012)*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A=245, </a:t>
            </a:r>
            <a:r>
              <a:rPr lang="en-US" sz="2400" i="1" dirty="0"/>
              <a:t>Nuclear Data Sheets </a:t>
            </a:r>
            <a:r>
              <a:rPr lang="en-US" sz="2400" b="1" dirty="0"/>
              <a:t>112</a:t>
            </a:r>
            <a:r>
              <a:rPr lang="en-US" sz="2400" dirty="0"/>
              <a:t>, </a:t>
            </a:r>
            <a:r>
              <a:rPr lang="en-US" sz="2400" dirty="0" smtClean="0"/>
              <a:t>447-494 </a:t>
            </a:r>
            <a:r>
              <a:rPr lang="en-US" sz="2400" dirty="0"/>
              <a:t>(2011</a:t>
            </a:r>
            <a:r>
              <a:rPr lang="en-US" sz="2400" dirty="0" smtClean="0"/>
              <a:t>)*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A=246, </a:t>
            </a:r>
            <a:r>
              <a:rPr lang="en-US" sz="2400" i="1" dirty="0"/>
              <a:t>Nuclear Data Sheets </a:t>
            </a:r>
            <a:r>
              <a:rPr lang="en-US" sz="2400" b="1" dirty="0"/>
              <a:t>112</a:t>
            </a:r>
            <a:r>
              <a:rPr lang="en-US" sz="2400" dirty="0"/>
              <a:t>, </a:t>
            </a:r>
            <a:r>
              <a:rPr lang="en-US" sz="2400" dirty="0" smtClean="0"/>
              <a:t>1833-1873 </a:t>
            </a:r>
            <a:r>
              <a:rPr lang="en-US" sz="2400" dirty="0"/>
              <a:t>(2011</a:t>
            </a:r>
            <a:r>
              <a:rPr lang="en-US" sz="2400" dirty="0" smtClean="0"/>
              <a:t>)*</a:t>
            </a:r>
          </a:p>
          <a:p>
            <a:pPr lvl="1"/>
            <a:r>
              <a:rPr lang="en-US" sz="2400" dirty="0" smtClean="0"/>
              <a:t>*Evaluation supported by the NNDC</a:t>
            </a:r>
          </a:p>
        </p:txBody>
      </p:sp>
    </p:spTree>
    <p:extLst>
      <p:ext uri="{BB962C8B-B14F-4D97-AF65-F5344CB8AC3E}">
        <p14:creationId xmlns:p14="http://schemas.microsoft.com/office/powerpoint/2010/main" val="8174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Neutron Measurements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Sep03#02"/>
          <p:cNvPicPr>
            <a:picLocks noChangeAspect="1" noChangeArrowheads="1"/>
          </p:cNvPicPr>
          <p:nvPr/>
        </p:nvPicPr>
        <p:blipFill rotWithShape="1"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4" b="8832"/>
          <a:stretch/>
        </p:blipFill>
        <p:spPr bwMode="auto">
          <a:xfrm>
            <a:off x="87086" y="1077685"/>
            <a:ext cx="5514975" cy="271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10200" y="1219200"/>
            <a:ext cx="3429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+mn-lt"/>
              </a:rPr>
              <a:t>Budapest Reactor </a:t>
            </a:r>
            <a:r>
              <a:rPr lang="en-US" sz="2000" b="1" dirty="0">
                <a:latin typeface="+mn-lt"/>
              </a:rPr>
              <a:t>and neutron guide hall.</a:t>
            </a:r>
            <a:r>
              <a:rPr lang="en-US" sz="2000" dirty="0">
                <a:latin typeface="+mn-lt"/>
              </a:rPr>
              <a:t>  The PGAA (capture gamma) station is located </a:t>
            </a:r>
            <a:r>
              <a:rPr lang="en-US" sz="2000" dirty="0">
                <a:latin typeface="+mn-lt"/>
                <a:sym typeface="Symbol" pitchFamily="18" charset="2"/>
              </a:rPr>
              <a:t>30 m from the reactor wall</a:t>
            </a:r>
            <a:r>
              <a:rPr lang="en-US" sz="2000" dirty="0" smtClean="0">
                <a:latin typeface="+mn-lt"/>
                <a:sym typeface="Symbol" pitchFamily="18" charset="2"/>
              </a:rPr>
              <a:t>. </a:t>
            </a:r>
          </a:p>
          <a:p>
            <a:pPr algn="ctr" eaLnBrk="1" hangingPunct="1"/>
            <a:r>
              <a:rPr lang="en-US" sz="2000" dirty="0" smtClean="0">
                <a:latin typeface="+mn-lt"/>
                <a:sym typeface="Symbol" pitchFamily="18" charset="2"/>
              </a:rPr>
              <a:t>5×10</a:t>
            </a:r>
            <a:r>
              <a:rPr lang="en-US" sz="2000" baseline="30000" dirty="0" smtClean="0">
                <a:latin typeface="+mn-lt"/>
                <a:sym typeface="Symbol" pitchFamily="18" charset="2"/>
              </a:rPr>
              <a:t>7</a:t>
            </a:r>
            <a:r>
              <a:rPr lang="en-US" sz="2000" dirty="0" smtClean="0">
                <a:latin typeface="+mn-lt"/>
                <a:sym typeface="Symbol" pitchFamily="18" charset="2"/>
              </a:rPr>
              <a:t> n/cm</a:t>
            </a:r>
            <a:r>
              <a:rPr lang="en-US" sz="2000" baseline="30000" dirty="0" smtClean="0">
                <a:latin typeface="+mn-lt"/>
                <a:sym typeface="Symbol" pitchFamily="18" charset="2"/>
              </a:rPr>
              <a:t>2</a:t>
            </a:r>
            <a:r>
              <a:rPr lang="en-US" sz="2000" dirty="0" smtClean="0">
                <a:latin typeface="+mn-lt"/>
                <a:sym typeface="Symbol" pitchFamily="18" charset="2"/>
              </a:rPr>
              <a:t>s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5445" r="55833" b="46777"/>
          <a:stretch>
            <a:fillRect/>
          </a:stretch>
        </p:blipFill>
        <p:spPr bwMode="auto">
          <a:xfrm>
            <a:off x="1299935" y="3799781"/>
            <a:ext cx="30892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cdn.frm2.tum.de/typo3temp/pics/f6b4f4a2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2971800"/>
            <a:ext cx="33680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8429" y="6020973"/>
            <a:ext cx="3581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FRM II (</a:t>
            </a:r>
            <a:r>
              <a:rPr lang="en-US" sz="2000" dirty="0" err="1" smtClean="0"/>
              <a:t>Garching</a:t>
            </a:r>
            <a:r>
              <a:rPr lang="en-US" sz="2000" dirty="0" smtClean="0"/>
              <a:t>) - 6×10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n/cm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817494"/>
            <a:ext cx="4953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Compton suppressed </a:t>
            </a:r>
            <a:r>
              <a:rPr lang="en-US" sz="2000" dirty="0" err="1" smtClean="0"/>
              <a:t>HPGe</a:t>
            </a:r>
            <a:r>
              <a:rPr lang="en-US" sz="2000" dirty="0" smtClean="0"/>
              <a:t> detector. Resolution: </a:t>
            </a:r>
            <a:r>
              <a:rPr lang="en-US" sz="2000" dirty="0"/>
              <a:t>&lt;1% for E=0.5-6 MeV, &lt;3% 0.05-0.5 MeV and &gt;6 MeV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93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Neutron Measurements</a:t>
            </a:r>
            <a:endParaRPr lang="en-US" dirty="0"/>
          </a:p>
        </p:txBody>
      </p:sp>
      <p:pic>
        <p:nvPicPr>
          <p:cNvPr id="3074" name="Picture 2" descr="C:\LBNL-D\PGAA-CDROM\SPECTRAPDF\13A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787798" cy="32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8798" y="17526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Internal calibration of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-ray cross sections (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>
                <a:latin typeface="Symbol" pitchFamily="18" charset="2"/>
              </a:rPr>
              <a:t>g</a:t>
            </a:r>
            <a:r>
              <a:rPr lang="en-US" sz="2000" dirty="0" smtClean="0"/>
              <a:t>) using stoichiometric compounds or mixtures containing standards, e.g. </a:t>
            </a:r>
            <a:r>
              <a:rPr lang="en-US" sz="2000" b="1" dirty="0">
                <a:sym typeface="Symbol" pitchFamily="18" charset="2"/>
              </a:rPr>
              <a:t>H, N, </a:t>
            </a:r>
            <a:r>
              <a:rPr lang="en-US" sz="2000" b="1" dirty="0" err="1">
                <a:sym typeface="Symbol" pitchFamily="18" charset="2"/>
              </a:rPr>
              <a:t>Cl</a:t>
            </a:r>
            <a:r>
              <a:rPr lang="en-US" sz="2000" b="1" dirty="0">
                <a:sym typeface="Symbol" pitchFamily="18" charset="2"/>
              </a:rPr>
              <a:t>, S, Na, Ti, </a:t>
            </a:r>
            <a:r>
              <a:rPr lang="en-US" sz="2000" b="1" dirty="0" smtClean="0">
                <a:sym typeface="Symbol" pitchFamily="18" charset="2"/>
              </a:rPr>
              <a:t>Au.</a:t>
            </a:r>
            <a:endParaRPr lang="en-US" sz="2000" b="1" dirty="0"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20210"/>
            <a:ext cx="81534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Budapest measurement - </a:t>
            </a:r>
            <a:r>
              <a:rPr lang="en-US" sz="2000" dirty="0" smtClean="0"/>
              <a:t>enriched isotopes </a:t>
            </a:r>
            <a:r>
              <a:rPr lang="en-US" sz="2000" baseline="30000" dirty="0" smtClean="0"/>
              <a:t>151,153</a:t>
            </a:r>
            <a:r>
              <a:rPr lang="en-US" sz="2000" dirty="0" smtClean="0"/>
              <a:t>Eu, </a:t>
            </a:r>
            <a:r>
              <a:rPr lang="en-US" sz="2000" baseline="30000" dirty="0" smtClean="0"/>
              <a:t>155,157</a:t>
            </a:r>
            <a:r>
              <a:rPr lang="en-US" sz="2000" dirty="0" smtClean="0"/>
              <a:t>Gd, </a:t>
            </a:r>
            <a:r>
              <a:rPr lang="en-US" sz="2000" baseline="30000" dirty="0" smtClean="0"/>
              <a:t>182,183,184,185</a:t>
            </a:r>
            <a:r>
              <a:rPr lang="en-US" sz="2000" dirty="0" smtClean="0"/>
              <a:t>W</a:t>
            </a:r>
            <a:endParaRPr lang="en-US" sz="2000" dirty="0" smtClean="0"/>
          </a:p>
          <a:p>
            <a:pPr>
              <a:spcBef>
                <a:spcPts val="1000"/>
              </a:spcBef>
            </a:pPr>
            <a:r>
              <a:rPr lang="en-US" sz="2000" b="1" dirty="0" smtClean="0"/>
              <a:t>FRM II (</a:t>
            </a:r>
            <a:r>
              <a:rPr lang="en-US" sz="2000" b="1" dirty="0" err="1" smtClean="0"/>
              <a:t>Garching</a:t>
            </a:r>
            <a:r>
              <a:rPr lang="en-US" sz="2000" b="1" dirty="0" smtClean="0"/>
              <a:t>) measurements </a:t>
            </a:r>
            <a:r>
              <a:rPr lang="en-US" sz="2000" dirty="0" smtClean="0"/>
              <a:t>– YD Impact samples </a:t>
            </a:r>
          </a:p>
          <a:p>
            <a:pPr lvl="1">
              <a:spcBef>
                <a:spcPts val="1000"/>
              </a:spcBef>
            </a:pPr>
            <a:r>
              <a:rPr lang="en-US" sz="2000" dirty="0" smtClean="0"/>
              <a:t>Approved measurements FY2013 – </a:t>
            </a:r>
            <a:r>
              <a:rPr lang="en-US" sz="2000" baseline="30000" dirty="0" smtClean="0"/>
              <a:t>70,72,73,74,76</a:t>
            </a:r>
            <a:r>
              <a:rPr lang="en-US" sz="2000" dirty="0" smtClean="0"/>
              <a:t>Ge, </a:t>
            </a:r>
            <a:r>
              <a:rPr lang="en-US" sz="2000" baseline="30000" dirty="0" smtClean="0"/>
              <a:t>90,91,92,94,96</a:t>
            </a:r>
            <a:r>
              <a:rPr lang="en-US" sz="2000" dirty="0" smtClean="0"/>
              <a:t>Zr, 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U</a:t>
            </a:r>
          </a:p>
          <a:p>
            <a:pPr lvl="2"/>
            <a:r>
              <a:rPr lang="en-US" sz="2000" dirty="0" smtClean="0"/>
              <a:t>Younger </a:t>
            </a:r>
            <a:r>
              <a:rPr lang="en-US" sz="2000" dirty="0" err="1" smtClean="0"/>
              <a:t>Dryas</a:t>
            </a:r>
            <a:r>
              <a:rPr lang="en-US" sz="2000" dirty="0" smtClean="0"/>
              <a:t> </a:t>
            </a:r>
            <a:r>
              <a:rPr lang="en-US" sz="2000" dirty="0" smtClean="0"/>
              <a:t>Impact </a:t>
            </a:r>
            <a:r>
              <a:rPr lang="en-US" sz="2000" dirty="0" smtClean="0"/>
              <a:t>samples (geology)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95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 Berkeley Neutron Generator Laboratory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UC Lab Fees Res Prog Proposal_Fig 1_1_12_2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698171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berkeley.edu/map/3dmap/etchever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4479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919" y="3733800"/>
            <a:ext cx="281940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/>
              <a:t>5×10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n/s D+D neutron generator is being installed at </a:t>
            </a:r>
            <a:r>
              <a:rPr lang="en-US" sz="2400" dirty="0" err="1" smtClean="0"/>
              <a:t>Etcheverry</a:t>
            </a:r>
            <a:r>
              <a:rPr lang="en-US" sz="2400" dirty="0" smtClean="0"/>
              <a:t> Hall on the UC Berkeley campus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On-line summer 2013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8768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n/cm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s at the target area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Built by NSF for </a:t>
            </a:r>
            <a:r>
              <a:rPr lang="en-US" sz="2400" dirty="0" err="1" smtClean="0"/>
              <a:t>Ar-Ar</a:t>
            </a:r>
            <a:r>
              <a:rPr lang="en-US" sz="2400" dirty="0" smtClean="0"/>
              <a:t> dating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Available for </a:t>
            </a:r>
            <a:r>
              <a:rPr lang="en-US" sz="2400" dirty="0" smtClean="0">
                <a:sym typeface="Symbol"/>
              </a:rPr>
              <a:t></a:t>
            </a:r>
            <a:r>
              <a:rPr lang="en-US" sz="2400" dirty="0" smtClean="0"/>
              <a:t>2.5 MeV cross section measurement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2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Beams at the 88” Cyclotron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85" y="914400"/>
            <a:ext cx="8512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facility </a:t>
            </a:r>
            <a:r>
              <a:rPr lang="en-US" sz="2400" dirty="0" smtClean="0"/>
              <a:t>can </a:t>
            </a:r>
            <a:r>
              <a:rPr lang="en-US" sz="2400" dirty="0"/>
              <a:t>supply a </a:t>
            </a:r>
            <a:r>
              <a:rPr lang="en-US" sz="2400" dirty="0" smtClean="0"/>
              <a:t>tunable, </a:t>
            </a:r>
            <a:r>
              <a:rPr lang="en-US" sz="2400" dirty="0" err="1" smtClean="0"/>
              <a:t>monoenergetic</a:t>
            </a:r>
            <a:r>
              <a:rPr lang="en-US" sz="2400" dirty="0" smtClean="0"/>
              <a:t> </a:t>
            </a:r>
            <a:r>
              <a:rPr lang="en-US" sz="2400" dirty="0"/>
              <a:t>neutron </a:t>
            </a:r>
            <a:r>
              <a:rPr lang="en-US" sz="2400" dirty="0" smtClean="0"/>
              <a:t>beams </a:t>
            </a:r>
            <a:r>
              <a:rPr lang="en-US" sz="2400" dirty="0"/>
              <a:t>in </a:t>
            </a:r>
            <a:r>
              <a:rPr lang="en-US" sz="2400" dirty="0" smtClean="0"/>
              <a:t>the range </a:t>
            </a:r>
            <a:r>
              <a:rPr lang="en-US" sz="2400" dirty="0"/>
              <a:t>of </a:t>
            </a:r>
            <a:r>
              <a:rPr lang="en-US" sz="2400" dirty="0" smtClean="0"/>
              <a:t>8-33 MeV, up to &gt;10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n/cm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s, by deuteron break up.  5-10 m flight path.  Flux is 100× WNR 60R flux at these energies.</a:t>
            </a:r>
          </a:p>
          <a:p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First experiment 10/7/2012 (LLNL/LBNL)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445297"/>
            <a:ext cx="26384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171" y="4648200"/>
            <a:ext cx="263842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sz="2400" dirty="0">
                <a:solidFill>
                  <a:srgbClr val="000000"/>
                </a:solidFill>
              </a:rPr>
              <a:t>Beam profile from different scintillator </a:t>
            </a:r>
            <a:r>
              <a:rPr lang="en-US" sz="2400" dirty="0" smtClean="0">
                <a:solidFill>
                  <a:srgbClr val="000000"/>
                </a:solidFill>
              </a:rPr>
              <a:t>positions.  </a:t>
            </a:r>
            <a:r>
              <a:rPr lang="en-US" sz="2400" dirty="0" smtClean="0">
                <a:solidFill>
                  <a:srgbClr val="FF0000"/>
                </a:solidFill>
              </a:rPr>
              <a:t>R=12 cm for 7 m flight path.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70" y="2477954"/>
            <a:ext cx="2983230" cy="202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7098" y="4541837"/>
            <a:ext cx="3255101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/>
              <a:t>Retuning cyclotron eliminated double peak giving </a:t>
            </a:r>
            <a:r>
              <a:rPr lang="en-US" sz="2400" dirty="0" smtClean="0">
                <a:solidFill>
                  <a:srgbClr val="FF0000"/>
                </a:solidFill>
              </a:rPr>
              <a:t>1 ns </a:t>
            </a:r>
            <a:r>
              <a:rPr lang="en-US" sz="2400" dirty="0" err="1" smtClean="0">
                <a:solidFill>
                  <a:srgbClr val="FF0000"/>
                </a:solidFill>
              </a:rPr>
              <a:t>fwhm</a:t>
            </a:r>
            <a:r>
              <a:rPr lang="en-US" sz="2400" dirty="0" smtClean="0">
                <a:solidFill>
                  <a:srgbClr val="FF0000"/>
                </a:solidFill>
              </a:rPr>
              <a:t> timing.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6×10</a:t>
            </a:r>
            <a:r>
              <a:rPr lang="en-US" sz="2400" baseline="30000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>
                <a:solidFill>
                  <a:srgbClr val="FF0000"/>
                </a:solidFill>
              </a:rPr>
              <a:t> n/s·cm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Be target,, 10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A.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1200" y="2362001"/>
            <a:ext cx="3352800" cy="4403214"/>
            <a:chOff x="5791200" y="2362001"/>
            <a:chExt cx="3352800" cy="4403214"/>
          </a:xfrm>
        </p:grpSpPr>
        <p:pic>
          <p:nvPicPr>
            <p:cNvPr id="12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1"/>
            <a:stretch>
              <a:fillRect/>
            </a:stretch>
          </p:blipFill>
          <p:spPr bwMode="auto">
            <a:xfrm>
              <a:off x="5916571" y="2362001"/>
              <a:ext cx="3227429" cy="440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5791200" y="2895600"/>
              <a:ext cx="1600200" cy="2971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05600" y="57150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Activation</a:t>
              </a:r>
            </a:p>
            <a:p>
              <a:r>
                <a:rPr lang="en-US" sz="1400" b="1" dirty="0" smtClean="0"/>
                <a:t>measurements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000" y="2895600"/>
              <a:ext cx="9906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/>
                <a:t>X(</a:t>
              </a:r>
              <a:r>
                <a:rPr lang="en-US" sz="1400" b="1" dirty="0" err="1" smtClean="0"/>
                <a:t>d,n</a:t>
              </a:r>
              <a:r>
                <a:rPr lang="en-US" sz="1400" b="1" dirty="0" smtClean="0"/>
                <a:t>) 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2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1086</Words>
  <Application>Microsoft Office PowerPoint</Application>
  <PresentationFormat>On-screen Show (4:3)</PresentationFormat>
  <Paragraphs>137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NSDD LBNL Isotopes Project Collaboration Report</vt:lpstr>
      <vt:lpstr>Isotopes Project Group Members</vt:lpstr>
      <vt:lpstr>Isotope Project Collaborators</vt:lpstr>
      <vt:lpstr>Isotopes Project Activities</vt:lpstr>
      <vt:lpstr>Isotopes Project Data Evaluations</vt:lpstr>
      <vt:lpstr>Thermal Neutron Measurements</vt:lpstr>
      <vt:lpstr>Thermal Neutron Measurements</vt:lpstr>
      <vt:lpstr>UC Berkeley Neutron Generator Laboratory</vt:lpstr>
      <vt:lpstr>Neutron Beams at the 88” Cyclotron</vt:lpstr>
      <vt:lpstr>National Ignition Facility (NIF)</vt:lpstr>
      <vt:lpstr>Statistical Photon Strengths</vt:lpstr>
      <vt:lpstr>Younger Dryas Impact</vt:lpstr>
      <vt:lpstr>Near-Earth Supernova Discoveries</vt:lpstr>
      <vt:lpstr>Beringian Impact</vt:lpstr>
      <vt:lpstr>Isotope Project Future Plans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USNDP LBNL Isotopes Project Report</dc:title>
  <dc:creator>Richard</dc:creator>
  <cp:lastModifiedBy>Richard</cp:lastModifiedBy>
  <cp:revision>72</cp:revision>
  <dcterms:created xsi:type="dcterms:W3CDTF">2012-10-29T09:21:57Z</dcterms:created>
  <dcterms:modified xsi:type="dcterms:W3CDTF">2013-01-23T22:19:53Z</dcterms:modified>
</cp:coreProperties>
</file>